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  <p:sldMasterId id="2147483660" r:id="rId2"/>
    <p:sldMasterId id="2147483861" r:id="rId3"/>
  </p:sldMasterIdLst>
  <p:sldIdLst>
    <p:sldId id="256" r:id="rId4"/>
    <p:sldId id="258" r:id="rId5"/>
    <p:sldId id="263" r:id="rId6"/>
    <p:sldId id="264" r:id="rId7"/>
    <p:sldId id="262" r:id="rId8"/>
    <p:sldId id="265" r:id="rId9"/>
    <p:sldId id="287" r:id="rId10"/>
    <p:sldId id="266" r:id="rId11"/>
    <p:sldId id="267" r:id="rId12"/>
    <p:sldId id="288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5486400" cy="439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4567055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9168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6576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787900" y="0"/>
            <a:ext cx="7416800" cy="68710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19"/>
              <a:gd name="connsiteX1" fmla="*/ 2000 w 10000"/>
              <a:gd name="connsiteY1" fmla="*/ 0 h 10019"/>
              <a:gd name="connsiteX2" fmla="*/ 10000 w 10000"/>
              <a:gd name="connsiteY2" fmla="*/ 0 h 10019"/>
              <a:gd name="connsiteX3" fmla="*/ 9986 w 10000"/>
              <a:gd name="connsiteY3" fmla="*/ 10019 h 10019"/>
              <a:gd name="connsiteX4" fmla="*/ 0 w 10000"/>
              <a:gd name="connsiteY4" fmla="*/ 10000 h 10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19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5" y="3340"/>
                  <a:pt x="9991" y="6679"/>
                  <a:pt x="9986" y="10019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46100" y="2413000"/>
            <a:ext cx="4775200" cy="1435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None/>
              <a:defRPr sz="4500">
                <a:solidFill>
                  <a:schemeClr val="tx1">
                    <a:lumMod val="65000"/>
                    <a:lumOff val="35000"/>
                  </a:schemeClr>
                </a:solidFill>
                <a:latin typeface="CSM Bold" pitchFamily="50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546100" y="4273715"/>
            <a:ext cx="4419600" cy="9205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618490" y="3867315"/>
            <a:ext cx="1252221" cy="54610"/>
            <a:chOff x="0" y="0"/>
            <a:chExt cx="1179604" cy="5461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393192" cy="54610"/>
            </a:xfrm>
            <a:prstGeom prst="rect">
              <a:avLst/>
            </a:prstGeom>
            <a:solidFill>
              <a:srgbClr val="FAA6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269" y="0"/>
              <a:ext cx="393065" cy="54610"/>
            </a:xfrm>
            <a:prstGeom prst="rect">
              <a:avLst/>
            </a:prstGeom>
            <a:solidFill>
              <a:srgbClr val="D718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86539" y="0"/>
              <a:ext cx="393065" cy="54610"/>
            </a:xfrm>
            <a:prstGeom prst="rect">
              <a:avLst/>
            </a:prstGeom>
            <a:solidFill>
              <a:srgbClr val="108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0" name="Text Box 4"/>
          <p:cNvSpPr txBox="1"/>
          <p:nvPr userDrawn="1"/>
        </p:nvSpPr>
        <p:spPr>
          <a:xfrm>
            <a:off x="451168" y="6261100"/>
            <a:ext cx="2839085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 Box 5"/>
          <p:cNvSpPr txBox="1"/>
          <p:nvPr userDrawn="1"/>
        </p:nvSpPr>
        <p:spPr>
          <a:xfrm>
            <a:off x="9684068" y="6261100"/>
            <a:ext cx="1122680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 err="1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csm.tech</a:t>
            </a:r>
            <a:r>
              <a:rPr lang="en-US" sz="1200" b="1" dirty="0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endParaRPr lang="en-US" sz="1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/>
          <p:cNvPicPr/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568" y="6324600"/>
            <a:ext cx="1060450" cy="16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6978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581025"/>
            <a:ext cx="10515600" cy="72707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CSM Book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768600" y="1778000"/>
            <a:ext cx="7518400" cy="3873500"/>
          </a:xfrm>
          <a:prstGeom prst="rect">
            <a:avLst/>
          </a:prstGeom>
        </p:spPr>
        <p:txBody>
          <a:bodyPr/>
          <a:lstStyle>
            <a:lvl1pPr marL="457200" indent="-457200"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Title 01</a:t>
            </a:r>
          </a:p>
          <a:p>
            <a:pPr lvl="0"/>
            <a:r>
              <a:rPr lang="en-US" dirty="0"/>
              <a:t>Title 02</a:t>
            </a:r>
          </a:p>
          <a:p>
            <a:pPr lvl="0"/>
            <a:r>
              <a:rPr lang="en-US" dirty="0"/>
              <a:t>Title 03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28" y="266700"/>
            <a:ext cx="1632856" cy="317500"/>
          </a:xfrm>
          <a:prstGeom prst="rect">
            <a:avLst/>
          </a:prstGeom>
        </p:spPr>
      </p:pic>
      <p:sp>
        <p:nvSpPr>
          <p:cNvPr id="14" name="Text Box 15"/>
          <p:cNvSpPr txBox="1"/>
          <p:nvPr userDrawn="1"/>
        </p:nvSpPr>
        <p:spPr>
          <a:xfrm>
            <a:off x="288925" y="6197600"/>
            <a:ext cx="2838958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9475248" y="6197600"/>
            <a:ext cx="2307223" cy="304800"/>
            <a:chOff x="4903248" y="6311900"/>
            <a:chExt cx="2307223" cy="304800"/>
          </a:xfrm>
        </p:grpSpPr>
        <p:sp>
          <p:nvSpPr>
            <p:cNvPr id="16" name="Text Box 16"/>
            <p:cNvSpPr txBox="1"/>
            <p:nvPr userDrawn="1"/>
          </p:nvSpPr>
          <p:spPr>
            <a:xfrm>
              <a:off x="4903248" y="6311900"/>
              <a:ext cx="1122630" cy="3048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1" dirty="0" err="1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csm.tech</a:t>
              </a:r>
              <a:r>
                <a:rPr lang="en-US" sz="1200" b="1" dirty="0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871" y="6367131"/>
              <a:ext cx="1371600" cy="217658"/>
            </a:xfrm>
            <a:prstGeom prst="rect">
              <a:avLst/>
            </a:prstGeom>
          </p:spPr>
        </p:pic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2807"/>
            <a:ext cx="12192000" cy="310593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948690" y="1361439"/>
            <a:ext cx="1252221" cy="54610"/>
            <a:chOff x="0" y="0"/>
            <a:chExt cx="1179604" cy="54610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393192" cy="54610"/>
            </a:xfrm>
            <a:prstGeom prst="rect">
              <a:avLst/>
            </a:prstGeom>
            <a:solidFill>
              <a:srgbClr val="FAA6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93269" y="0"/>
              <a:ext cx="393065" cy="54610"/>
            </a:xfrm>
            <a:prstGeom prst="rect">
              <a:avLst/>
            </a:prstGeom>
            <a:solidFill>
              <a:srgbClr val="D718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86539" y="0"/>
              <a:ext cx="393065" cy="54610"/>
            </a:xfrm>
            <a:prstGeom prst="rect">
              <a:avLst/>
            </a:prstGeom>
            <a:solidFill>
              <a:srgbClr val="108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095163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6206269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689101"/>
            <a:ext cx="10515600" cy="4400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835025"/>
            <a:ext cx="8191500" cy="536575"/>
          </a:xfrm>
          <a:prstGeom prst="rect">
            <a:avLst/>
          </a:prstGeom>
        </p:spPr>
        <p:txBody>
          <a:bodyPr/>
          <a:lstStyle>
            <a:lvl1pPr>
              <a:defRPr lang="en-US" sz="1100">
                <a:effectLst/>
              </a:defRPr>
            </a:lvl1pPr>
          </a:lstStyle>
          <a:p>
            <a:r>
              <a:rPr lang="en-US" sz="3200" dirty="0">
                <a:solidFill>
                  <a:srgbClr val="000000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Page Title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07085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5265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0735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5586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6529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4927600" cy="4394200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500" baseline="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Bullet Point 1</a:t>
            </a:r>
          </a:p>
          <a:p>
            <a:pPr lvl="0"/>
            <a:r>
              <a:rPr lang="en-US" dirty="0"/>
              <a:t>Bullet Point 2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789738" y="1549400"/>
            <a:ext cx="5072062" cy="4394200"/>
          </a:xfrm>
          <a:custGeom>
            <a:avLst/>
            <a:gdLst>
              <a:gd name="connsiteX0" fmla="*/ 0 w 5072062"/>
              <a:gd name="connsiteY0" fmla="*/ 0 h 4394200"/>
              <a:gd name="connsiteX1" fmla="*/ 5072062 w 5072062"/>
              <a:gd name="connsiteY1" fmla="*/ 0 h 4394200"/>
              <a:gd name="connsiteX2" fmla="*/ 5072062 w 5072062"/>
              <a:gd name="connsiteY2" fmla="*/ 4394200 h 4394200"/>
              <a:gd name="connsiteX3" fmla="*/ 0 w 5072062"/>
              <a:gd name="connsiteY3" fmla="*/ 4394200 h 4394200"/>
              <a:gd name="connsiteX4" fmla="*/ 0 w 5072062"/>
              <a:gd name="connsiteY4" fmla="*/ 0 h 4394200"/>
              <a:gd name="connsiteX0" fmla="*/ 1075266 w 5072062"/>
              <a:gd name="connsiteY0" fmla="*/ 0 h 4394200"/>
              <a:gd name="connsiteX1" fmla="*/ 5072062 w 5072062"/>
              <a:gd name="connsiteY1" fmla="*/ 0 h 4394200"/>
              <a:gd name="connsiteX2" fmla="*/ 5072062 w 5072062"/>
              <a:gd name="connsiteY2" fmla="*/ 4394200 h 4394200"/>
              <a:gd name="connsiteX3" fmla="*/ 0 w 5072062"/>
              <a:gd name="connsiteY3" fmla="*/ 4394200 h 4394200"/>
              <a:gd name="connsiteX4" fmla="*/ 1075266 w 5072062"/>
              <a:gd name="connsiteY4" fmla="*/ 0 h 439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2062" h="4394200">
                <a:moveTo>
                  <a:pt x="1075266" y="0"/>
                </a:moveTo>
                <a:lnTo>
                  <a:pt x="5072062" y="0"/>
                </a:lnTo>
                <a:lnTo>
                  <a:pt x="5072062" y="4394200"/>
                </a:lnTo>
                <a:lnTo>
                  <a:pt x="0" y="4394200"/>
                </a:lnTo>
                <a:lnTo>
                  <a:pt x="1075266" y="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10206183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3883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06800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40415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58624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2374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704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51C4E8-5873-4FF6-A162-F9B4D666990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675478-1AC7-4AD4-93EF-942A68CD8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4473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5486400" cy="439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067199677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7556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193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85391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0042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78324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9969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2021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91583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590069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7217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7470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81211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53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803219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11810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8/3/2023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102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747199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76697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787900" y="0"/>
            <a:ext cx="7416800" cy="68710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19"/>
              <a:gd name="connsiteX1" fmla="*/ 2000 w 10000"/>
              <a:gd name="connsiteY1" fmla="*/ 0 h 10019"/>
              <a:gd name="connsiteX2" fmla="*/ 10000 w 10000"/>
              <a:gd name="connsiteY2" fmla="*/ 0 h 10019"/>
              <a:gd name="connsiteX3" fmla="*/ 9986 w 10000"/>
              <a:gd name="connsiteY3" fmla="*/ 10019 h 10019"/>
              <a:gd name="connsiteX4" fmla="*/ 0 w 10000"/>
              <a:gd name="connsiteY4" fmla="*/ 10000 h 10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19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cubicBezTo>
                  <a:pt x="9995" y="3340"/>
                  <a:pt x="9991" y="6679"/>
                  <a:pt x="9986" y="10019"/>
                </a:cubicBezTo>
                <a:lnTo>
                  <a:pt x="0" y="1000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46100" y="2413000"/>
            <a:ext cx="4775200" cy="1435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None/>
              <a:defRPr sz="4500">
                <a:solidFill>
                  <a:schemeClr val="tx1">
                    <a:lumMod val="65000"/>
                    <a:lumOff val="35000"/>
                  </a:schemeClr>
                </a:solidFill>
                <a:latin typeface="CSM Bold" pitchFamily="50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546100" y="4273715"/>
            <a:ext cx="4419600" cy="9205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</a:lstStyle>
          <a:p>
            <a:pPr lvl="0"/>
            <a:r>
              <a:rPr lang="en-US" dirty="0"/>
              <a:t>Sub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618490" y="3867315"/>
            <a:ext cx="1252221" cy="54610"/>
            <a:chOff x="0" y="0"/>
            <a:chExt cx="1179604" cy="5461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393192" cy="54610"/>
            </a:xfrm>
            <a:prstGeom prst="rect">
              <a:avLst/>
            </a:prstGeom>
            <a:solidFill>
              <a:srgbClr val="FAA6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269" y="0"/>
              <a:ext cx="393065" cy="54610"/>
            </a:xfrm>
            <a:prstGeom prst="rect">
              <a:avLst/>
            </a:prstGeom>
            <a:solidFill>
              <a:srgbClr val="D718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86539" y="0"/>
              <a:ext cx="393065" cy="54610"/>
            </a:xfrm>
            <a:prstGeom prst="rect">
              <a:avLst/>
            </a:prstGeom>
            <a:solidFill>
              <a:srgbClr val="108F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20" name="Text Box 4"/>
          <p:cNvSpPr txBox="1"/>
          <p:nvPr userDrawn="1"/>
        </p:nvSpPr>
        <p:spPr>
          <a:xfrm>
            <a:off x="451168" y="6261100"/>
            <a:ext cx="2839085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 Box 5"/>
          <p:cNvSpPr txBox="1"/>
          <p:nvPr userDrawn="1"/>
        </p:nvSpPr>
        <p:spPr>
          <a:xfrm>
            <a:off x="9684068" y="6261100"/>
            <a:ext cx="1122680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 err="1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csm.tech</a:t>
            </a:r>
            <a:r>
              <a:rPr lang="en-US" sz="1200" b="1" dirty="0">
                <a:solidFill>
                  <a:schemeClr val="bg1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endParaRPr lang="en-US" sz="11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/>
          <p:cNvPicPr/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568" y="6324600"/>
            <a:ext cx="1060450" cy="16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90271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8890000" cy="650875"/>
          </a:xfrm>
          <a:prstGeom prst="rect">
            <a:avLst/>
          </a:prstGeom>
        </p:spPr>
        <p:txBody>
          <a:bodyPr/>
          <a:lstStyle>
            <a:lvl1pPr>
              <a:defRPr sz="3500">
                <a:latin typeface="CSM Book" pitchFamily="50" charset="0"/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549400"/>
            <a:ext cx="5486400" cy="4394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</a:defRPr>
            </a:lvl1pPr>
            <a:lvl2pPr marL="457200" indent="0">
              <a:buNone/>
              <a:defRPr sz="1500">
                <a:latin typeface="CSM Book" pitchFamily="50" charset="0"/>
              </a:defRPr>
            </a:lvl2pPr>
            <a:lvl3pPr marL="914400" indent="0">
              <a:buNone/>
              <a:defRPr sz="1500">
                <a:latin typeface="CSM Book" pitchFamily="50" charset="0"/>
              </a:defRPr>
            </a:lvl3pPr>
            <a:lvl4pPr marL="1371600" indent="0">
              <a:buNone/>
              <a:defRPr sz="1500">
                <a:latin typeface="CSM Book" pitchFamily="50" charset="0"/>
              </a:defRPr>
            </a:lvl4pPr>
            <a:lvl5pPr marL="1828800" indent="0">
              <a:buNone/>
              <a:defRPr sz="1500">
                <a:latin typeface="CSM Book" pitchFamily="50" charset="0"/>
              </a:defRPr>
            </a:lvl5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7345546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1139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270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2003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7609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B4A556-DDAA-472F-8120-7F3AAB65A9EF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0B782B-A4B9-4A65-93A7-A179F99D5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7364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0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28" y="266700"/>
            <a:ext cx="1632856" cy="317500"/>
          </a:xfrm>
          <a:prstGeom prst="rect">
            <a:avLst/>
          </a:prstGeom>
        </p:spPr>
      </p:pic>
      <p:sp>
        <p:nvSpPr>
          <p:cNvPr id="8" name="Text Box 15"/>
          <p:cNvSpPr txBox="1"/>
          <p:nvPr userDrawn="1"/>
        </p:nvSpPr>
        <p:spPr>
          <a:xfrm>
            <a:off x="811439" y="6197600"/>
            <a:ext cx="2838958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9475248" y="6197600"/>
            <a:ext cx="2307223" cy="304800"/>
            <a:chOff x="4903248" y="6311900"/>
            <a:chExt cx="2307223" cy="304800"/>
          </a:xfrm>
        </p:grpSpPr>
        <p:sp>
          <p:nvSpPr>
            <p:cNvPr id="10" name="Text Box 16"/>
            <p:cNvSpPr txBox="1"/>
            <p:nvPr userDrawn="1"/>
          </p:nvSpPr>
          <p:spPr>
            <a:xfrm>
              <a:off x="4903248" y="6311900"/>
              <a:ext cx="1122630" cy="3048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1" dirty="0" err="1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csm.tech</a:t>
              </a:r>
              <a:r>
                <a:rPr lang="en-US" sz="1200" b="1" dirty="0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871" y="6367131"/>
              <a:ext cx="1371600" cy="217658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3701" b="-671"/>
          <a:stretch/>
        </p:blipFill>
        <p:spPr>
          <a:xfrm rot="5400000">
            <a:off x="-3287508" y="3275632"/>
            <a:ext cx="6863938" cy="3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94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713" r:id="rId12"/>
    <p:sldLayoutId id="2147483672" r:id="rId13"/>
    <p:sldLayoutId id="2147483673" r:id="rId14"/>
    <p:sldLayoutId id="2147483651" r:id="rId15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48418"/>
            <a:ext cx="12192000" cy="2109582"/>
          </a:xfrm>
          <a:prstGeom prst="rect">
            <a:avLst/>
          </a:prstGeom>
        </p:spPr>
      </p:pic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3708400" y="2667000"/>
            <a:ext cx="4775200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4500"/>
              </a:lnSpc>
              <a:spcBef>
                <a:spcPts val="0"/>
              </a:spcBef>
              <a:buFont typeface="Arial" panose="020B0604020202020204" pitchFamily="34" charset="0"/>
              <a:buNone/>
              <a:defRPr sz="4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ld" pitchFamily="50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atin typeface="CSM Book" pitchFamily="50" charset="0"/>
              </a:rPr>
              <a:t>Thank You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720" y="1486591"/>
            <a:ext cx="2194560" cy="4267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5219700" y="3783965"/>
            <a:ext cx="1752600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96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712" r:id="rId12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D6999B5-639B-013D-A5B1-FB0621856C98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28" y="266700"/>
            <a:ext cx="1632856" cy="317500"/>
          </a:xfrm>
          <a:prstGeom prst="rect">
            <a:avLst/>
          </a:prstGeom>
        </p:spPr>
      </p:pic>
      <p:sp>
        <p:nvSpPr>
          <p:cNvPr id="9" name="Text Box 15">
            <a:extLst>
              <a:ext uri="{FF2B5EF4-FFF2-40B4-BE49-F238E27FC236}">
                <a16:creationId xmlns:a16="http://schemas.microsoft.com/office/drawing/2014/main" xmlns="" id="{2904CCF3-5203-5667-9D42-4F906E1033D4}"/>
              </a:ext>
            </a:extLst>
          </p:cNvPr>
          <p:cNvSpPr txBox="1"/>
          <p:nvPr userDrawn="1"/>
        </p:nvSpPr>
        <p:spPr>
          <a:xfrm>
            <a:off x="811439" y="6197600"/>
            <a:ext cx="2838958" cy="3048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solidFill>
                  <a:srgbClr val="5F5F5F"/>
                </a:solidFill>
                <a:effectLst/>
                <a:latin typeface="CSM Book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©CSM Technologies</a:t>
            </a:r>
            <a:endParaRPr lang="en-US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3504D638-166E-CB4F-4645-1835E322CC68}"/>
              </a:ext>
            </a:extLst>
          </p:cNvPr>
          <p:cNvGrpSpPr/>
          <p:nvPr userDrawn="1"/>
        </p:nvGrpSpPr>
        <p:grpSpPr>
          <a:xfrm>
            <a:off x="9475248" y="6197600"/>
            <a:ext cx="2307223" cy="304800"/>
            <a:chOff x="4903248" y="6311900"/>
            <a:chExt cx="2307223" cy="304800"/>
          </a:xfrm>
        </p:grpSpPr>
        <p:sp>
          <p:nvSpPr>
            <p:cNvPr id="11" name="Text Box 16">
              <a:extLst>
                <a:ext uri="{FF2B5EF4-FFF2-40B4-BE49-F238E27FC236}">
                  <a16:creationId xmlns:a16="http://schemas.microsoft.com/office/drawing/2014/main" xmlns="" id="{8A5861A5-5257-744F-16E0-76DB7E258B93}"/>
                </a:ext>
              </a:extLst>
            </p:cNvPr>
            <p:cNvSpPr txBox="1"/>
            <p:nvPr userDrawn="1"/>
          </p:nvSpPr>
          <p:spPr>
            <a:xfrm>
              <a:off x="4903248" y="6311900"/>
              <a:ext cx="1122630" cy="3048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1" dirty="0" err="1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csm.tech</a:t>
              </a:r>
              <a:r>
                <a:rPr lang="en-US" sz="1200" b="1" dirty="0">
                  <a:solidFill>
                    <a:srgbClr val="5F5F5F"/>
                  </a:solidFill>
                  <a:effectLst/>
                  <a:latin typeface="CSM Book" pitchFamily="50" charset="0"/>
                  <a:ea typeface="Calibri" panose="020F0502020204030204" pitchFamily="34" charset="0"/>
                  <a:cs typeface="Times New Roman" panose="02020603050405020304" pitchFamily="18" charset="0"/>
                </a:rPr>
                <a:t>/</a:t>
              </a:r>
              <a:endParaRPr lang="en-US" sz="1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xmlns="" id="{8B5DA070-C3A6-B98A-2BC4-45D3346CE6E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8871" y="6367131"/>
              <a:ext cx="1371600" cy="217658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5F63189-8695-D809-877F-00DB3608F7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3701" b="-671"/>
          <a:stretch/>
        </p:blipFill>
        <p:spPr>
          <a:xfrm rot="5400000">
            <a:off x="-3287508" y="3275632"/>
            <a:ext cx="6863938" cy="3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15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  <p:sldLayoutId id="2147483874" r:id="rId13"/>
    <p:sldLayoutId id="2147483875" r:id="rId14"/>
    <p:sldLayoutId id="2147483876" r:id="rId15"/>
    <p:sldLayoutId id="2147483877" r:id="rId16"/>
    <p:sldLayoutId id="2147483878" r:id="rId17"/>
    <p:sldLayoutId id="2147483879" r:id="rId18"/>
  </p:sldLayoutIdLst>
  <p:transition>
    <p:fad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1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17" r="14017"/>
          <a:stretch>
            <a:fillRect/>
          </a:stretch>
        </p:blipFill>
        <p:spPr>
          <a:solidFill>
            <a:srgbClr val="002060"/>
          </a:solidFill>
        </p:spPr>
      </p:pic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BUSINESS</a:t>
            </a:r>
          </a:p>
          <a:p>
            <a:r>
              <a:rPr lang="en-US" dirty="0"/>
              <a:t>COVER PAGE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5400" dirty="0">
                <a:solidFill>
                  <a:schemeClr val="accent2">
                    <a:lumMod val="75000"/>
                  </a:schemeClr>
                </a:solidFill>
              </a:rPr>
              <a:t>ORACLE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85" y="1320800"/>
            <a:ext cx="2285999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130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FF0000"/>
                </a:solidFill>
              </a:rPr>
              <a:t>While loop: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49400"/>
            <a:ext cx="8890000" cy="4394200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Here </a:t>
            </a:r>
            <a:r>
              <a:rPr lang="en-US" sz="2000" dirty="0">
                <a:solidFill>
                  <a:srgbClr val="FF0000"/>
                </a:solidFill>
              </a:rPr>
              <a:t>body of the loop statements are executed repeatedly until condition is </a:t>
            </a:r>
            <a:r>
              <a:rPr lang="en-US" sz="2000" dirty="0" err="1">
                <a:solidFill>
                  <a:srgbClr val="FF0000"/>
                </a:solidFill>
              </a:rPr>
              <a:t>false.In</a:t>
            </a:r>
            <a:r>
              <a:rPr lang="en-US" sz="2000" dirty="0">
                <a:solidFill>
                  <a:srgbClr val="FF0000"/>
                </a:solidFill>
              </a:rPr>
              <a:t> while loop whenever condition is true then only loop body is executed.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while </a:t>
            </a:r>
            <a:r>
              <a:rPr lang="en-US" sz="2000" dirty="0" err="1">
                <a:solidFill>
                  <a:srgbClr val="FF0000"/>
                </a:solidFill>
              </a:rPr>
              <a:t>cond</a:t>
            </a:r>
            <a:r>
              <a:rPr lang="en-US" sz="2000" dirty="0">
                <a:solidFill>
                  <a:srgbClr val="FF0000"/>
                </a:solidFill>
              </a:rPr>
              <a:t> loop</a:t>
            </a:r>
          </a:p>
          <a:p>
            <a:r>
              <a:rPr lang="en-US" sz="2000" dirty="0">
                <a:solidFill>
                  <a:srgbClr val="FF0000"/>
                </a:solidFill>
              </a:rPr>
              <a:t>statements</a:t>
            </a:r>
          </a:p>
          <a:p>
            <a:r>
              <a:rPr lang="en-US" sz="2000" dirty="0" err="1">
                <a:solidFill>
                  <a:srgbClr val="FF0000"/>
                </a:solidFill>
              </a:rPr>
              <a:t>inc|dec</a:t>
            </a: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end loop;</a:t>
            </a:r>
          </a:p>
          <a:p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932563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For loop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193532"/>
            <a:ext cx="11347028" cy="4973587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dirty="0" err="1">
                <a:solidFill>
                  <a:srgbClr val="FF0000"/>
                </a:solidFill>
              </a:rPr>
              <a:t>Syn</a:t>
            </a:r>
            <a:r>
              <a:rPr lang="en-US" sz="2800" dirty="0">
                <a:solidFill>
                  <a:srgbClr val="FF0000"/>
                </a:solidFill>
              </a:rPr>
              <a:t>:</a:t>
            </a: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FF000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FF0000"/>
                </a:solidFill>
              </a:rPr>
              <a:t>for </a:t>
            </a:r>
            <a:r>
              <a:rPr lang="en-US" sz="2800" dirty="0" err="1">
                <a:solidFill>
                  <a:srgbClr val="FF0000"/>
                </a:solidFill>
              </a:rPr>
              <a:t>indexvariablename</a:t>
            </a:r>
            <a:r>
              <a:rPr lang="en-US" sz="2800" dirty="0">
                <a:solidFill>
                  <a:srgbClr val="FF0000"/>
                </a:solidFill>
              </a:rPr>
              <a:t> in </a:t>
            </a:r>
            <a:r>
              <a:rPr lang="en-US" sz="2800" dirty="0" err="1">
                <a:solidFill>
                  <a:srgbClr val="FF0000"/>
                </a:solidFill>
              </a:rPr>
              <a:t>lowerbound</a:t>
            </a:r>
            <a:r>
              <a:rPr lang="en-US" sz="2800" dirty="0">
                <a:solidFill>
                  <a:srgbClr val="FF0000"/>
                </a:solidFill>
              </a:rPr>
              <a:t> .. </a:t>
            </a:r>
            <a:r>
              <a:rPr lang="en-US" sz="2800" dirty="0" err="1">
                <a:solidFill>
                  <a:srgbClr val="FF0000"/>
                </a:solidFill>
              </a:rPr>
              <a:t>upperbound</a:t>
            </a:r>
            <a:r>
              <a:rPr lang="en-US" sz="2800" dirty="0">
                <a:solidFill>
                  <a:srgbClr val="FF0000"/>
                </a:solidFill>
              </a:rPr>
              <a:t> loop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FF0000"/>
                </a:solidFill>
              </a:rPr>
              <a:t>statements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FF0000"/>
                </a:solidFill>
              </a:rPr>
              <a:t>end loop;</a:t>
            </a: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FF0000"/>
              </a:solidFill>
            </a:endParaRP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FF000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FF0000"/>
                </a:solidFill>
              </a:rPr>
              <a:t>Write a </a:t>
            </a:r>
            <a:r>
              <a:rPr lang="en-US" sz="2800" dirty="0" err="1">
                <a:solidFill>
                  <a:srgbClr val="FF0000"/>
                </a:solidFill>
              </a:rPr>
              <a:t>pl</a:t>
            </a:r>
            <a:r>
              <a:rPr lang="en-US" sz="2800" dirty="0">
                <a:solidFill>
                  <a:srgbClr val="FF0000"/>
                </a:solidFill>
              </a:rPr>
              <a:t>/sql program which is used to </a:t>
            </a:r>
            <a:r>
              <a:rPr lang="en-US" sz="2800" dirty="0" err="1">
                <a:solidFill>
                  <a:srgbClr val="FF0000"/>
                </a:solidFill>
              </a:rPr>
              <a:t>retrive</a:t>
            </a:r>
            <a:r>
              <a:rPr lang="en-US" sz="2800" dirty="0">
                <a:solidFill>
                  <a:srgbClr val="FF0000"/>
                </a:solidFill>
              </a:rPr>
              <a:t> total salary from </a:t>
            </a:r>
            <a:r>
              <a:rPr lang="en-US" sz="2800" dirty="0" err="1">
                <a:solidFill>
                  <a:srgbClr val="FF0000"/>
                </a:solidFill>
              </a:rPr>
              <a:t>emp</a:t>
            </a:r>
            <a:r>
              <a:rPr lang="en-US" sz="2800" dirty="0">
                <a:solidFill>
                  <a:srgbClr val="FF0000"/>
                </a:solidFill>
              </a:rPr>
              <a:t> table and then store that salary into another table.</a:t>
            </a: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FF0000"/>
              </a:solidFill>
            </a:endParaRP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FF0000"/>
              </a:solidFill>
            </a:endParaRP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FF0000"/>
              </a:solidFill>
            </a:endParaRP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FF0000"/>
              </a:solidFill>
            </a:endParaRP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2469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108842" cy="6508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 smtClean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Cursor</a:t>
            </a:r>
            <a:r>
              <a:rPr lang="en-US" sz="44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/>
            </a:r>
            <a:br>
              <a:rPr lang="en-US" sz="44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229360"/>
            <a:ext cx="11377508" cy="4714240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endParaRPr lang="en-US" sz="2800" i="1" dirty="0" smtClean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Cursor </a:t>
            </a: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a private SQL memory area which is used to process multiple records and also this is a record by record process.</a:t>
            </a: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1.Implicit cursor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2.Explicit cursor</a:t>
            </a:r>
            <a:endParaRPr lang="en-US" sz="2800" i="1" dirty="0">
              <a:solidFill>
                <a:srgbClr val="0070C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9941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121721" cy="6508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lnSpc>
                <a:spcPts val="2500"/>
              </a:lnSpc>
            </a:pPr>
            <a:r>
              <a:rPr lang="en-US" sz="4400" dirty="0" smtClean="0">
                <a:solidFill>
                  <a:srgbClr val="0070C0"/>
                </a:solidFill>
              </a:rPr>
              <a:t/>
            </a:r>
            <a:br>
              <a:rPr lang="en-US" sz="4400" dirty="0" smtClean="0">
                <a:solidFill>
                  <a:srgbClr val="0070C0"/>
                </a:solidFill>
              </a:rPr>
            </a:br>
            <a:r>
              <a:rPr lang="en-US" sz="4400" dirty="0" smtClean="0">
                <a:solidFill>
                  <a:srgbClr val="0070C0"/>
                </a:solidFill>
              </a:rPr>
              <a:t>Explicit </a:t>
            </a:r>
            <a:r>
              <a:rPr lang="en-US" sz="4400" dirty="0">
                <a:solidFill>
                  <a:srgbClr val="0070C0"/>
                </a:solidFill>
              </a:rPr>
              <a:t>Cursor</a:t>
            </a:r>
            <a:endParaRPr lang="en-US" sz="4400" dirty="0">
              <a:solidFill>
                <a:srgbClr val="0070C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229360"/>
            <a:ext cx="11377508" cy="471424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ts val="2500"/>
              </a:lnSpc>
            </a:pPr>
            <a:endParaRPr lang="en-US" sz="3600" dirty="0" smtClean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3600" dirty="0" smtClean="0">
                <a:solidFill>
                  <a:srgbClr val="0070C0"/>
                </a:solidFill>
              </a:rPr>
              <a:t>For </a:t>
            </a:r>
            <a:r>
              <a:rPr lang="en-US" sz="3600" dirty="0">
                <a:solidFill>
                  <a:srgbClr val="0070C0"/>
                </a:solidFill>
              </a:rPr>
              <a:t>SQL statements </a:t>
            </a:r>
            <a:r>
              <a:rPr lang="en-US" sz="3600" dirty="0" smtClean="0">
                <a:solidFill>
                  <a:srgbClr val="0070C0"/>
                </a:solidFill>
              </a:rPr>
              <a:t>return </a:t>
            </a:r>
            <a:r>
              <a:rPr lang="en-US" sz="3600" dirty="0">
                <a:solidFill>
                  <a:srgbClr val="0070C0"/>
                </a:solidFill>
              </a:rPr>
              <a:t>multiple records is called explicit cursor and also this is a record by record process</a:t>
            </a:r>
            <a:r>
              <a:rPr lang="en-US" sz="3600" dirty="0" smtClean="0">
                <a:solidFill>
                  <a:srgbClr val="0070C0"/>
                </a:solidFill>
              </a:rPr>
              <a:t>. Explicit </a:t>
            </a:r>
            <a:r>
              <a:rPr lang="en-US" sz="3600" dirty="0">
                <a:solidFill>
                  <a:srgbClr val="0070C0"/>
                </a:solidFill>
              </a:rPr>
              <a:t>cursor memory area is also called as active set area.</a:t>
            </a:r>
          </a:p>
          <a:p>
            <a:pPr>
              <a:lnSpc>
                <a:spcPts val="25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Explicit Cursor Life Cycle</a:t>
            </a: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1.Declare</a:t>
            </a: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2.Open</a:t>
            </a: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3.Fetch</a:t>
            </a:r>
          </a:p>
          <a:p>
            <a:pPr>
              <a:lnSpc>
                <a:spcPts val="2500"/>
              </a:lnSpc>
            </a:pPr>
            <a:r>
              <a:rPr lang="en-US" sz="3600" dirty="0">
                <a:solidFill>
                  <a:srgbClr val="0070C0"/>
                </a:solidFill>
              </a:rPr>
              <a:t>4.Close</a:t>
            </a:r>
            <a:endParaRPr lang="en-US" sz="3600" dirty="0">
              <a:solidFill>
                <a:srgbClr val="0070C0"/>
              </a:solidFill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756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1" y="365125"/>
            <a:ext cx="10035489" cy="133854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4400" dirty="0" smtClean="0">
                <a:solidFill>
                  <a:srgbClr val="0070C0"/>
                </a:solidFill>
              </a:rPr>
              <a:t/>
            </a:r>
            <a:br>
              <a:rPr lang="en-US" sz="4400" dirty="0" smtClean="0">
                <a:solidFill>
                  <a:srgbClr val="0070C0"/>
                </a:solidFill>
              </a:rPr>
            </a:br>
            <a:r>
              <a:rPr lang="en-US" sz="4400" dirty="0" smtClean="0">
                <a:solidFill>
                  <a:srgbClr val="0070C0"/>
                </a:solidFill>
              </a:rPr>
              <a:t>Explicit </a:t>
            </a:r>
            <a:r>
              <a:rPr lang="en-US" sz="4400" dirty="0">
                <a:solidFill>
                  <a:srgbClr val="0070C0"/>
                </a:solidFill>
              </a:rPr>
              <a:t>Cursor Attributes</a:t>
            </a:r>
            <a:endParaRPr lang="en-US" sz="4400" dirty="0">
              <a:solidFill>
                <a:srgbClr val="0070C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50332" y="1549398"/>
            <a:ext cx="11377508" cy="4812765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endParaRPr lang="en-US" sz="2400" dirty="0" smtClean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400" dirty="0" smtClean="0">
                <a:solidFill>
                  <a:srgbClr val="0070C0"/>
                </a:solidFill>
              </a:rPr>
              <a:t>%</a:t>
            </a:r>
            <a:r>
              <a:rPr lang="en-US" sz="2400" dirty="0" err="1">
                <a:solidFill>
                  <a:srgbClr val="0070C0"/>
                </a:solidFill>
              </a:rPr>
              <a:t>notfound</a:t>
            </a: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%found</a:t>
            </a:r>
          </a:p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%</a:t>
            </a:r>
            <a:r>
              <a:rPr lang="en-US" sz="2400" dirty="0" err="1">
                <a:solidFill>
                  <a:srgbClr val="0070C0"/>
                </a:solidFill>
              </a:rPr>
              <a:t>isopen</a:t>
            </a: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400" dirty="0">
                <a:solidFill>
                  <a:srgbClr val="0070C0"/>
                </a:solidFill>
              </a:rPr>
              <a:t>%</a:t>
            </a:r>
            <a:r>
              <a:rPr lang="en-US" sz="2400" dirty="0" err="1">
                <a:solidFill>
                  <a:srgbClr val="0070C0"/>
                </a:solidFill>
              </a:rPr>
              <a:t>rowcount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5202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1" y="365126"/>
            <a:ext cx="10421855" cy="7167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 smtClean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Question:</a:t>
            </a:r>
            <a:endParaRPr lang="en-US" sz="4400" dirty="0">
              <a:solidFill>
                <a:srgbClr val="00B0F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33137" y="1703672"/>
            <a:ext cx="11494703" cy="4239927"/>
          </a:xfrm>
        </p:spPr>
        <p:txBody>
          <a:bodyPr>
            <a:normAutofit fontScale="92500"/>
          </a:bodyPr>
          <a:lstStyle/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1.Write PL/SQL explicit cursor program to display all employee name and their salary from </a:t>
            </a:r>
            <a:r>
              <a:rPr lang="en-US" sz="2800" dirty="0" err="1">
                <a:solidFill>
                  <a:srgbClr val="0070C0"/>
                </a:solidFill>
              </a:rPr>
              <a:t>emp</a:t>
            </a:r>
            <a:r>
              <a:rPr lang="en-US" sz="2800" dirty="0">
                <a:solidFill>
                  <a:srgbClr val="0070C0"/>
                </a:solidFill>
              </a:rPr>
              <a:t> table using %</a:t>
            </a:r>
            <a:r>
              <a:rPr lang="en-US" sz="2800" dirty="0" err="1">
                <a:solidFill>
                  <a:srgbClr val="0070C0"/>
                </a:solidFill>
              </a:rPr>
              <a:t>notfound</a:t>
            </a:r>
            <a:r>
              <a:rPr lang="en-US" sz="2800" dirty="0">
                <a:solidFill>
                  <a:srgbClr val="0070C0"/>
                </a:solidFill>
              </a:rPr>
              <a:t> attributes ?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2.Write PL/SQL program to display first 5 highest salary employees from </a:t>
            </a:r>
            <a:r>
              <a:rPr lang="en-US" sz="2800" dirty="0" err="1">
                <a:solidFill>
                  <a:srgbClr val="0070C0"/>
                </a:solidFill>
              </a:rPr>
              <a:t>emp</a:t>
            </a:r>
            <a:r>
              <a:rPr lang="en-US" sz="2800" dirty="0">
                <a:solidFill>
                  <a:srgbClr val="0070C0"/>
                </a:solidFill>
              </a:rPr>
              <a:t> table using %</a:t>
            </a:r>
            <a:r>
              <a:rPr lang="en-US" sz="2800" dirty="0" err="1">
                <a:solidFill>
                  <a:srgbClr val="0070C0"/>
                </a:solidFill>
              </a:rPr>
              <a:t>rowcount</a:t>
            </a:r>
            <a:r>
              <a:rPr lang="en-US" sz="2800" dirty="0">
                <a:solidFill>
                  <a:srgbClr val="0070C0"/>
                </a:solidFill>
              </a:rPr>
              <a:t> attributes.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3.Write a PL/SQL cursor program which display all employees and their salaries from </a:t>
            </a:r>
            <a:r>
              <a:rPr lang="en-US" sz="2800" dirty="0" err="1">
                <a:solidFill>
                  <a:srgbClr val="0070C0"/>
                </a:solidFill>
              </a:rPr>
              <a:t>emp</a:t>
            </a:r>
            <a:r>
              <a:rPr lang="en-US" sz="2800" dirty="0">
                <a:solidFill>
                  <a:srgbClr val="0070C0"/>
                </a:solidFill>
              </a:rPr>
              <a:t> table using %found attributes ?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</a:rPr>
              <a:t>4.Write a PL/SQL cursor program to transfer </a:t>
            </a:r>
            <a:r>
              <a:rPr lang="en-US" sz="2800" dirty="0" err="1">
                <a:solidFill>
                  <a:srgbClr val="0070C0"/>
                </a:solidFill>
              </a:rPr>
              <a:t>ename,sal</a:t>
            </a:r>
            <a:r>
              <a:rPr lang="en-US" sz="2800" dirty="0">
                <a:solidFill>
                  <a:srgbClr val="0070C0"/>
                </a:solidFill>
              </a:rPr>
              <a:t> who are getting more than 2000 salary from </a:t>
            </a:r>
            <a:r>
              <a:rPr lang="en-US" sz="2800" dirty="0" err="1">
                <a:solidFill>
                  <a:srgbClr val="0070C0"/>
                </a:solidFill>
              </a:rPr>
              <a:t>emp</a:t>
            </a:r>
            <a:r>
              <a:rPr lang="en-US" sz="2800" dirty="0">
                <a:solidFill>
                  <a:srgbClr val="0070C0"/>
                </a:solidFill>
              </a:rPr>
              <a:t> table into another table ?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0976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2" y="365126"/>
            <a:ext cx="8919678" cy="69365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Cursor for loop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058779"/>
            <a:ext cx="11542829" cy="5039093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endParaRPr lang="en-US" sz="3200" dirty="0" smtClean="0">
              <a:solidFill>
                <a:srgbClr val="FF000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for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indexvariablename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in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cursorname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loop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statements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end loop</a:t>
            </a:r>
            <a:r>
              <a:rPr lang="en-US" sz="3200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;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FF000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Write a PL/SQL cursor program to display all employee names </a:t>
            </a:r>
            <a:endParaRPr lang="en-US" sz="3200" dirty="0" smtClean="0">
              <a:solidFill>
                <a:srgbClr val="FF000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and 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their salaries from </a:t>
            </a:r>
            <a:r>
              <a:rPr lang="en-US" sz="3200" dirty="0" err="1">
                <a:solidFill>
                  <a:srgbClr val="FF000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FF0000"/>
                </a:solidFill>
                <a:latin typeface="Constantia" panose="02030602050306030303" pitchFamily="18" charset="0"/>
              </a:rPr>
              <a:t> table using cursor for loop ?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FF000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888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2" y="214162"/>
            <a:ext cx="9018058" cy="84461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B0F0"/>
                </a:solidFill>
              </a:rPr>
              <a:t>Inline view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058779"/>
            <a:ext cx="11542829" cy="5039093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select * from(select statement);</a:t>
            </a:r>
          </a:p>
          <a:p>
            <a:pPr>
              <a:lnSpc>
                <a:spcPts val="2500"/>
              </a:lnSpc>
            </a:pP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Write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a query to display the employees who are getting more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than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30000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annsal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from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table ?</a:t>
            </a:r>
          </a:p>
          <a:p>
            <a:pPr>
              <a:lnSpc>
                <a:spcPts val="2500"/>
              </a:lnSpc>
            </a:pP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Write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a query to display first row from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table by using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rownum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?</a:t>
            </a:r>
          </a:p>
          <a:p>
            <a:pPr>
              <a:lnSpc>
                <a:spcPts val="2500"/>
              </a:lnSpc>
            </a:pP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Write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a query to display first 5 rows from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table by using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rownum</a:t>
            </a: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?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09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764" y="214162"/>
            <a:ext cx="9586762" cy="103712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 err="1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correleated</a:t>
            </a:r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i="1" dirty="0" err="1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subquery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058779"/>
            <a:ext cx="11542829" cy="5039093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Write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a query to display the employees who are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getting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more salary than the average salaries from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their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job from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table using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correleated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subquery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856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EXISTS operator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395128"/>
            <a:ext cx="11542829" cy="4702744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The EXISTS operator is used to test for the existence of any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record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in a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subquery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.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The EXISTS operator returns TRUE if the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subquery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returns one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or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more records.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SELECT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column_name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(s)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FROM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table_name</a:t>
            </a: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WHERE EXISTS</a:t>
            </a: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(SELECT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column_name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FROM </a:t>
            </a:r>
            <a:r>
              <a:rPr lang="en-US" sz="3200" dirty="0" err="1">
                <a:solidFill>
                  <a:srgbClr val="0070C0"/>
                </a:solidFill>
                <a:latin typeface="Constantia" panose="02030602050306030303" pitchFamily="18" charset="0"/>
              </a:rPr>
              <a:t>table_name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 WHERE condition);</a:t>
            </a: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7879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xmlns="" id="{DA7B07EA-28EA-32EA-4B55-2B85ED1E0C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70888"/>
            <a:ext cx="8219174" cy="5539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Aft>
                <a:spcPct val="0"/>
              </a:spcAft>
            </a:pPr>
            <a:r>
              <a:rPr lang="en-US" altLang="en-US" sz="3600" b="1" i="1" dirty="0" smtClean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Courier New" panose="02070309020205020404" pitchFamily="49" charset="0"/>
              </a:rPr>
              <a:t>PL/SQL VARIABLE  ATTRIBUTES</a:t>
            </a:r>
            <a:endParaRPr lang="en-US" altLang="en-US" sz="3600" b="1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  <a:cs typeface="Courier New" panose="02070309020205020404" pitchFamily="49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F4DA976A-461B-6FB7-5DC9-30E9433AA1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9961345" cy="43942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PL/SQL supports two types of variable attributes.</a:t>
            </a:r>
          </a:p>
          <a:p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Column level attributes</a:t>
            </a:r>
          </a:p>
          <a:p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Row level attributes</a:t>
            </a:r>
          </a:p>
          <a:p>
            <a:endParaRPr lang="en-US" sz="32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4445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 smtClean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Question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395128"/>
            <a:ext cx="11542829" cy="4702744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Write a query to display those departments from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dept</a:t>
            </a: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table having employees in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table by using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correlated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subquery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exists operator ?</a:t>
            </a: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Write a query to display those departments from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err="1" smtClean="0">
                <a:solidFill>
                  <a:srgbClr val="0070C0"/>
                </a:solidFill>
                <a:latin typeface="Constantia" panose="02030602050306030303" pitchFamily="18" charset="0"/>
              </a:rPr>
              <a:t>dept</a:t>
            </a: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table does not have employees in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emp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table by </a:t>
            </a:r>
            <a:endParaRPr lang="en-US" sz="40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40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using 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correlated </a:t>
            </a:r>
            <a:r>
              <a:rPr lang="en-US" sz="4000" dirty="0" err="1">
                <a:solidFill>
                  <a:srgbClr val="0070C0"/>
                </a:solidFill>
                <a:latin typeface="Constantia" panose="02030602050306030303" pitchFamily="18" charset="0"/>
              </a:rPr>
              <a:t>subquery</a:t>
            </a:r>
            <a:r>
              <a:rPr lang="en-US" sz="4000" dirty="0">
                <a:solidFill>
                  <a:srgbClr val="0070C0"/>
                </a:solidFill>
                <a:latin typeface="Constantia" panose="02030602050306030303" pitchFamily="18" charset="0"/>
              </a:rPr>
              <a:t> exists operator ?</a:t>
            </a:r>
          </a:p>
          <a:p>
            <a:pPr>
              <a:lnSpc>
                <a:spcPts val="2500"/>
              </a:lnSpc>
            </a:pPr>
            <a:endParaRPr lang="en-US" sz="40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4374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SEQUENCE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2" y="1395127"/>
            <a:ext cx="11515068" cy="4876883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Sequence is a database object which is used to generate Sequence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of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integers automatically.</a:t>
            </a:r>
          </a:p>
          <a:p>
            <a:pPr>
              <a:lnSpc>
                <a:spcPts val="2500"/>
              </a:lnSpc>
            </a:pP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Generally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SEQUENCE database object is used to generate </a:t>
            </a:r>
            <a:endParaRPr lang="en-US" sz="32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primary </a:t>
            </a:r>
            <a:r>
              <a:rPr lang="en-US" sz="3200" dirty="0">
                <a:solidFill>
                  <a:srgbClr val="0070C0"/>
                </a:solidFill>
                <a:latin typeface="Constantia" panose="02030602050306030303" pitchFamily="18" charset="0"/>
              </a:rPr>
              <a:t>key values automatically.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3532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11" y="214162"/>
            <a:ext cx="9721515" cy="1180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400" i="1" dirty="0" err="1" smtClean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Syn</a:t>
            </a:r>
            <a:r>
              <a:rPr lang="en-US" sz="4400" i="1" dirty="0" smtClean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:</a:t>
            </a:r>
            <a:endParaRPr lang="en-US" sz="4400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85011" y="1395128"/>
            <a:ext cx="11542829" cy="4702744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create sequence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sequencename</a:t>
            </a: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start with value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increment by value</a:t>
            </a:r>
          </a:p>
          <a:p>
            <a:pPr>
              <a:lnSpc>
                <a:spcPts val="2500"/>
              </a:lnSpc>
            </a:pP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minvalue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value</a:t>
            </a:r>
          </a:p>
          <a:p>
            <a:pPr>
              <a:lnSpc>
                <a:spcPts val="2500"/>
              </a:lnSpc>
            </a:pP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maxvalue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value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cycle/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nocycle</a:t>
            </a: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cache/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nocache</a:t>
            </a: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;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Using two PSEUDO columns we can access sequence database object.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CURRVAL AND NEXTVAL</a:t>
            </a:r>
          </a:p>
          <a:p>
            <a:pPr>
              <a:lnSpc>
                <a:spcPts val="2500"/>
              </a:lnSpc>
            </a:pP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These PSEUDO columns are used in INSERT,UPDATE,DELETE AND </a:t>
            </a:r>
            <a:endParaRPr lang="en-US" sz="2800" dirty="0" smtClean="0">
              <a:solidFill>
                <a:srgbClr val="0070C0"/>
              </a:solidFill>
              <a:latin typeface="Constantia" panose="02030602050306030303" pitchFamily="18" charset="0"/>
            </a:endParaRPr>
          </a:p>
          <a:p>
            <a:pPr>
              <a:lnSpc>
                <a:spcPts val="2500"/>
              </a:lnSpc>
            </a:pP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SELECT 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STATEMENTS.</a:t>
            </a:r>
          </a:p>
          <a:p>
            <a:pPr>
              <a:lnSpc>
                <a:spcPts val="2500"/>
              </a:lnSpc>
            </a:pPr>
            <a:endParaRPr lang="en-US" sz="2800" dirty="0">
              <a:solidFill>
                <a:srgbClr val="0070C0"/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3086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PL/SQL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10121721" cy="4394200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PL/SQL is a block structured programming </a:t>
            </a:r>
            <a:r>
              <a:rPr lang="en-US" sz="2400" b="1" dirty="0" err="1">
                <a:solidFill>
                  <a:srgbClr val="FF0000"/>
                </a:solidFill>
              </a:rPr>
              <a:t>language.When</a:t>
            </a:r>
            <a:r>
              <a:rPr lang="en-US" sz="2400" b="1" dirty="0">
                <a:solidFill>
                  <a:srgbClr val="FF0000"/>
                </a:solidFill>
              </a:rPr>
              <a:t> we are submitting PL/SQL blocks into the oracle server then all procedural statements are executed within PL/SQL engine and also all sql statements are separately executed by using SQL ENGINE.</a:t>
            </a:r>
          </a:p>
        </p:txBody>
      </p:sp>
    </p:spTree>
    <p:extLst>
      <p:ext uri="{BB962C8B-B14F-4D97-AF65-F5344CB8AC3E}">
        <p14:creationId xmlns:p14="http://schemas.microsoft.com/office/powerpoint/2010/main" val="3397868695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Block Structure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171977"/>
            <a:ext cx="8890000" cy="4771623"/>
          </a:xfrm>
        </p:spPr>
        <p:txBody>
          <a:bodyPr>
            <a:no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declare[Optional]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-&gt;variable </a:t>
            </a:r>
            <a:r>
              <a:rPr lang="en-US" sz="2000" b="1" dirty="0" err="1">
                <a:solidFill>
                  <a:srgbClr val="002060"/>
                </a:solidFill>
              </a:rPr>
              <a:t>declaration,cursor,used</a:t>
            </a:r>
            <a:r>
              <a:rPr lang="en-US" sz="2000" b="1" dirty="0">
                <a:solidFill>
                  <a:srgbClr val="002060"/>
                </a:solidFill>
              </a:rPr>
              <a:t> defined exceptions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begin[Mandatory]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-&gt;DML,TCL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-&gt;select .. into .. clause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-&gt;Control statements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exception[Optional]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-&gt;Handling runtime errors</a:t>
            </a:r>
          </a:p>
          <a:p>
            <a:r>
              <a:rPr lang="en-US" sz="2000" b="1" dirty="0">
                <a:solidFill>
                  <a:srgbClr val="002060"/>
                </a:solidFill>
              </a:rPr>
              <a:t>end;[Mandatory]</a:t>
            </a:r>
          </a:p>
        </p:txBody>
      </p:sp>
    </p:spTree>
    <p:extLst>
      <p:ext uri="{BB962C8B-B14F-4D97-AF65-F5344CB8AC3E}">
        <p14:creationId xmlns:p14="http://schemas.microsoft.com/office/powerpoint/2010/main" val="2009173869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9503535" cy="439420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PL/SQL has two types of blocks.</a:t>
            </a:r>
          </a:p>
          <a:p>
            <a:r>
              <a:rPr lang="en-US" sz="2400" dirty="0">
                <a:solidFill>
                  <a:srgbClr val="002060"/>
                </a:solidFill>
              </a:rPr>
              <a:t>1.Anonymous blocks</a:t>
            </a:r>
          </a:p>
          <a:p>
            <a:r>
              <a:rPr lang="en-US" sz="2400" dirty="0">
                <a:solidFill>
                  <a:srgbClr val="002060"/>
                </a:solidFill>
              </a:rPr>
              <a:t>declare</a:t>
            </a:r>
          </a:p>
          <a:p>
            <a:r>
              <a:rPr lang="en-US" sz="2400" dirty="0">
                <a:solidFill>
                  <a:srgbClr val="002060"/>
                </a:solidFill>
              </a:rPr>
              <a:t>...</a:t>
            </a:r>
          </a:p>
          <a:p>
            <a:r>
              <a:rPr lang="en-US" sz="2400" dirty="0">
                <a:solidFill>
                  <a:srgbClr val="002060"/>
                </a:solidFill>
              </a:rPr>
              <a:t>begin</a:t>
            </a:r>
          </a:p>
          <a:p>
            <a:r>
              <a:rPr lang="en-US" sz="2400" dirty="0">
                <a:solidFill>
                  <a:srgbClr val="002060"/>
                </a:solidFill>
              </a:rPr>
              <a:t>....</a:t>
            </a:r>
          </a:p>
          <a:p>
            <a:r>
              <a:rPr lang="en-US" sz="2400" dirty="0">
                <a:solidFill>
                  <a:srgbClr val="002060"/>
                </a:solidFill>
              </a:rPr>
              <a:t>end;</a:t>
            </a:r>
          </a:p>
          <a:p>
            <a:r>
              <a:rPr lang="en-US" sz="2400" dirty="0">
                <a:solidFill>
                  <a:srgbClr val="002060"/>
                </a:solidFill>
              </a:rPr>
              <a:t>These blocks are not stored in database.</a:t>
            </a:r>
          </a:p>
          <a:p>
            <a:r>
              <a:rPr lang="en-US" sz="2400" dirty="0">
                <a:solidFill>
                  <a:srgbClr val="002060"/>
                </a:solidFill>
              </a:rPr>
              <a:t>These blocks are not allowed to call in client application;</a:t>
            </a:r>
          </a:p>
        </p:txBody>
      </p:sp>
    </p:spTree>
    <p:extLst>
      <p:ext uri="{BB962C8B-B14F-4D97-AF65-F5344CB8AC3E}">
        <p14:creationId xmlns:p14="http://schemas.microsoft.com/office/powerpoint/2010/main" val="1683165937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9761113" cy="439420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B0F0"/>
                </a:solidFill>
              </a:rPr>
              <a:t>Named blocks</a:t>
            </a:r>
          </a:p>
          <a:p>
            <a:r>
              <a:rPr lang="en-US" sz="2000" b="1" dirty="0" err="1">
                <a:solidFill>
                  <a:srgbClr val="00B0F0"/>
                </a:solidFill>
              </a:rPr>
              <a:t>Procedure,Function</a:t>
            </a:r>
            <a:endParaRPr lang="en-US" sz="2000" b="1" dirty="0">
              <a:solidFill>
                <a:srgbClr val="00B0F0"/>
              </a:solidFill>
            </a:endParaRPr>
          </a:p>
          <a:p>
            <a:r>
              <a:rPr lang="en-US" sz="2000" b="1" dirty="0">
                <a:solidFill>
                  <a:srgbClr val="00B0F0"/>
                </a:solidFill>
              </a:rPr>
              <a:t>These blocks are automatically permanently stored in database .</a:t>
            </a:r>
          </a:p>
          <a:p>
            <a:r>
              <a:rPr lang="en-US" sz="2000" b="1" dirty="0">
                <a:solidFill>
                  <a:srgbClr val="00B0F0"/>
                </a:solidFill>
              </a:rPr>
              <a:t>These blocks are allowed to call in client application;</a:t>
            </a:r>
          </a:p>
        </p:txBody>
      </p:sp>
    </p:spTree>
    <p:extLst>
      <p:ext uri="{BB962C8B-B14F-4D97-AF65-F5344CB8AC3E}">
        <p14:creationId xmlns:p14="http://schemas.microsoft.com/office/powerpoint/2010/main" val="3729260852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199" y="1549400"/>
            <a:ext cx="9477777" cy="439420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Declaring Variable</a:t>
            </a:r>
          </a:p>
          <a:p>
            <a:r>
              <a:rPr lang="en-US" sz="2400" dirty="0" err="1" smtClean="0">
                <a:solidFill>
                  <a:srgbClr val="002060"/>
                </a:solidFill>
              </a:rPr>
              <a:t>variablename</a:t>
            </a:r>
            <a:r>
              <a:rPr lang="en-US" sz="2400" dirty="0" smtClean="0">
                <a:solidFill>
                  <a:srgbClr val="002060"/>
                </a:solidFill>
              </a:rPr>
              <a:t> </a:t>
            </a:r>
            <a:r>
              <a:rPr lang="en-US" sz="2400" dirty="0" err="1">
                <a:solidFill>
                  <a:srgbClr val="002060"/>
                </a:solidFill>
              </a:rPr>
              <a:t>datatype</a:t>
            </a:r>
            <a:r>
              <a:rPr lang="en-US" sz="2400" dirty="0">
                <a:solidFill>
                  <a:srgbClr val="002060"/>
                </a:solidFill>
              </a:rPr>
              <a:t>(size</a:t>
            </a:r>
            <a:r>
              <a:rPr lang="en-US" sz="2400" dirty="0" smtClean="0">
                <a:solidFill>
                  <a:srgbClr val="002060"/>
                </a:solidFill>
              </a:rPr>
              <a:t>);</a:t>
            </a:r>
            <a:endParaRPr lang="en-US" sz="2400" dirty="0">
              <a:solidFill>
                <a:srgbClr val="002060"/>
              </a:solidFill>
            </a:endParaRPr>
          </a:p>
          <a:p>
            <a:r>
              <a:rPr lang="en-US" sz="2400" dirty="0">
                <a:solidFill>
                  <a:srgbClr val="002060"/>
                </a:solidFill>
              </a:rPr>
              <a:t>declare</a:t>
            </a:r>
          </a:p>
          <a:p>
            <a:r>
              <a:rPr lang="en-US" sz="2400" dirty="0">
                <a:solidFill>
                  <a:srgbClr val="002060"/>
                </a:solidFill>
              </a:rPr>
              <a:t>a number(2);</a:t>
            </a:r>
          </a:p>
          <a:p>
            <a:r>
              <a:rPr lang="en-US" sz="2400" dirty="0" smtClean="0">
                <a:solidFill>
                  <a:srgbClr val="002060"/>
                </a:solidFill>
              </a:rPr>
              <a:t>Storing </a:t>
            </a:r>
            <a:r>
              <a:rPr lang="en-US" sz="2400" dirty="0">
                <a:solidFill>
                  <a:srgbClr val="002060"/>
                </a:solidFill>
              </a:rPr>
              <a:t>a value into variable</a:t>
            </a:r>
          </a:p>
          <a:p>
            <a:r>
              <a:rPr lang="en-US" sz="2400" dirty="0">
                <a:solidFill>
                  <a:srgbClr val="002060"/>
                </a:solidFill>
              </a:rPr>
              <a:t>Using assignment operator (:=) we can store a value in variable.</a:t>
            </a:r>
          </a:p>
          <a:p>
            <a:r>
              <a:rPr lang="en-US" sz="2400" dirty="0" err="1">
                <a:solidFill>
                  <a:srgbClr val="002060"/>
                </a:solidFill>
              </a:rPr>
              <a:t>Syn</a:t>
            </a:r>
            <a:r>
              <a:rPr lang="en-US" sz="2400" dirty="0">
                <a:solidFill>
                  <a:srgbClr val="002060"/>
                </a:solidFill>
              </a:rPr>
              <a:t>:</a:t>
            </a:r>
          </a:p>
          <a:p>
            <a:r>
              <a:rPr lang="en-US" sz="2400" dirty="0" err="1">
                <a:solidFill>
                  <a:srgbClr val="002060"/>
                </a:solidFill>
              </a:rPr>
              <a:t>variablename</a:t>
            </a:r>
            <a:r>
              <a:rPr lang="en-US" sz="2400" dirty="0">
                <a:solidFill>
                  <a:srgbClr val="002060"/>
                </a:solidFill>
              </a:rPr>
              <a:t>:=value;</a:t>
            </a:r>
          </a:p>
        </p:txBody>
      </p:sp>
    </p:spTree>
    <p:extLst>
      <p:ext uri="{BB962C8B-B14F-4D97-AF65-F5344CB8AC3E}">
        <p14:creationId xmlns:p14="http://schemas.microsoft.com/office/powerpoint/2010/main" val="3885262989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Print message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49400"/>
            <a:ext cx="9426262" cy="4394200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SYN:</a:t>
            </a:r>
          </a:p>
          <a:p>
            <a:endParaRPr lang="en-US" sz="2000" dirty="0" smtClean="0">
              <a:solidFill>
                <a:srgbClr val="002060"/>
              </a:solidFill>
            </a:endParaRPr>
          </a:p>
          <a:p>
            <a:r>
              <a:rPr lang="en-US" sz="2000" dirty="0" err="1" smtClean="0">
                <a:solidFill>
                  <a:srgbClr val="002060"/>
                </a:solidFill>
              </a:rPr>
              <a:t>dbms_output.put_line</a:t>
            </a:r>
            <a:r>
              <a:rPr lang="en-US" sz="2000" dirty="0">
                <a:solidFill>
                  <a:srgbClr val="002060"/>
                </a:solidFill>
              </a:rPr>
              <a:t>('message');</a:t>
            </a:r>
          </a:p>
          <a:p>
            <a:endParaRPr lang="en-US" sz="2000" dirty="0">
              <a:solidFill>
                <a:srgbClr val="002060"/>
              </a:solidFill>
            </a:endParaRPr>
          </a:p>
          <a:p>
            <a:r>
              <a:rPr lang="en-US" sz="2000" dirty="0">
                <a:solidFill>
                  <a:srgbClr val="002060"/>
                </a:solidFill>
              </a:rPr>
              <a:t>Q.</a:t>
            </a:r>
          </a:p>
          <a:p>
            <a:r>
              <a:rPr lang="en-US" sz="2000" dirty="0">
                <a:solidFill>
                  <a:srgbClr val="002060"/>
                </a:solidFill>
              </a:rPr>
              <a:t>Write PL/SQL program for used entered </a:t>
            </a:r>
            <a:r>
              <a:rPr lang="en-US" sz="2000" dirty="0" err="1">
                <a:solidFill>
                  <a:srgbClr val="002060"/>
                </a:solidFill>
              </a:rPr>
              <a:t>empno</a:t>
            </a:r>
            <a:r>
              <a:rPr lang="en-US" sz="2000" dirty="0">
                <a:solidFill>
                  <a:srgbClr val="002060"/>
                </a:solidFill>
              </a:rPr>
              <a:t> then display name of the employee and his salary from </a:t>
            </a:r>
            <a:r>
              <a:rPr lang="en-US" sz="2000" dirty="0" err="1">
                <a:solidFill>
                  <a:srgbClr val="002060"/>
                </a:solidFill>
              </a:rPr>
              <a:t>emp</a:t>
            </a:r>
            <a:r>
              <a:rPr lang="en-US" sz="2000" dirty="0">
                <a:solidFill>
                  <a:srgbClr val="002060"/>
                </a:solidFill>
              </a:rPr>
              <a:t> table ?</a:t>
            </a:r>
          </a:p>
          <a:p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678465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0D5667-5CDB-8088-00DD-CE802FB6D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A29D0CE-D909-741F-EEBE-07A02610C9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2505" y="1016000"/>
            <a:ext cx="12310712" cy="5057541"/>
          </a:xfrm>
        </p:spPr>
        <p:txBody>
          <a:bodyPr>
            <a:normAutofit/>
          </a:bodyPr>
          <a:lstStyle/>
          <a:p>
            <a:pPr lvl="1"/>
            <a:endParaRPr lang="en-IN" sz="3200" dirty="0"/>
          </a:p>
          <a:p>
            <a:pPr lvl="1"/>
            <a:endParaRPr lang="en-IN" sz="3200" dirty="0"/>
          </a:p>
          <a:p>
            <a:pPr lvl="1"/>
            <a:endParaRPr lang="en-IN" sz="3200" dirty="0"/>
          </a:p>
          <a:p>
            <a:pPr lvl="1"/>
            <a:r>
              <a:rPr lang="en-IN" sz="3200"/>
              <a:t>                                           THANK YOU</a:t>
            </a:r>
          </a:p>
          <a:p>
            <a:pPr lvl="1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0473744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  <a:latin typeface="Constantia" panose="02030602050306030303" pitchFamily="18" charset="0"/>
              </a:rPr>
              <a:t>Column level attributes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19707"/>
            <a:ext cx="10044448" cy="4726547"/>
          </a:xfrm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In 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this methods we are defining attributes for individual </a:t>
            </a: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columns . Column 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level attributes are represented by using %type.</a:t>
            </a:r>
          </a:p>
          <a:p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Syn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:</a:t>
            </a:r>
          </a:p>
          <a:p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variablename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tablename.columnname%type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;</a:t>
            </a:r>
          </a:p>
          <a:p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Whenever we are using column level </a:t>
            </a:r>
            <a:r>
              <a:rPr lang="en-US" sz="2800" dirty="0" err="1">
                <a:solidFill>
                  <a:srgbClr val="0070C0"/>
                </a:solidFill>
                <a:latin typeface="Constantia" panose="02030602050306030303" pitchFamily="18" charset="0"/>
              </a:rPr>
              <a:t>attributs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 oracle server automatically allocates memory for the variables as same as corresponding column </a:t>
            </a:r>
            <a:r>
              <a:rPr lang="en-US" sz="2800" dirty="0" smtClean="0">
                <a:solidFill>
                  <a:srgbClr val="0070C0"/>
                </a:solidFill>
                <a:latin typeface="Constantia" panose="02030602050306030303" pitchFamily="18" charset="0"/>
              </a:rPr>
              <a:t>data type </a:t>
            </a:r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in a table.</a:t>
            </a:r>
          </a:p>
        </p:txBody>
      </p:sp>
    </p:spTree>
    <p:extLst>
      <p:ext uri="{BB962C8B-B14F-4D97-AF65-F5344CB8AC3E}">
        <p14:creationId xmlns:p14="http://schemas.microsoft.com/office/powerpoint/2010/main" val="23719877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40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Row Level Attributes: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206062" y="1148660"/>
            <a:ext cx="11745532" cy="4807819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endParaRPr lang="en-US" sz="2800" b="1" i="1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  <a:p>
            <a:pPr>
              <a:lnSpc>
                <a:spcPts val="2500"/>
              </a:lnSpc>
            </a:pPr>
            <a:endParaRPr lang="en-US" sz="2800" b="1" i="1" dirty="0">
              <a:solidFill>
                <a:srgbClr val="FF0000"/>
              </a:solidFill>
              <a:latin typeface="Arial Black" panose="020B0A04020102020204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In 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this methods a single variable can represent all different </a:t>
            </a:r>
            <a:endParaRPr lang="en-US" sz="2800" b="1" i="1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800" b="1" i="1" dirty="0" err="1" smtClean="0">
                <a:solidFill>
                  <a:srgbClr val="FF0000"/>
                </a:solidFill>
                <a:latin typeface="Arial Black" panose="020B0A04020102020204" pitchFamily="34" charset="0"/>
              </a:rPr>
              <a:t>datatypes</a:t>
            </a: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 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in a row within a </a:t>
            </a: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table.This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 variable is also </a:t>
            </a:r>
            <a:endParaRPr lang="en-US" sz="2800" b="1" i="1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called 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as record type </a:t>
            </a: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variable.It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 is also same as structure </a:t>
            </a:r>
            <a:endParaRPr lang="en-US" sz="2800" b="1" i="1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in 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c </a:t>
            </a: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language.Row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 level attributes are represented by </a:t>
            </a:r>
            <a:endParaRPr lang="en-US" sz="2800" b="1" i="1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800" b="1" i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%</a:t>
            </a: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rowtype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.</a:t>
            </a:r>
          </a:p>
          <a:p>
            <a:pPr>
              <a:lnSpc>
                <a:spcPts val="2500"/>
              </a:lnSpc>
            </a:pPr>
            <a:endParaRPr lang="en-US" sz="2800" b="1" i="1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800" b="1" i="1" dirty="0" err="1" smtClean="0">
                <a:solidFill>
                  <a:srgbClr val="FF0000"/>
                </a:solidFill>
                <a:latin typeface="Arial Black" panose="020B0A04020102020204" pitchFamily="34" charset="0"/>
              </a:rPr>
              <a:t>Syn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:</a:t>
            </a:r>
          </a:p>
          <a:p>
            <a:pPr>
              <a:lnSpc>
                <a:spcPts val="2500"/>
              </a:lnSpc>
            </a:pP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variablename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latin typeface="Arial Black" panose="020B0A04020102020204" pitchFamily="34" charset="0"/>
              </a:rPr>
              <a:t>tablename%type</a:t>
            </a:r>
            <a:r>
              <a:rPr lang="en-US" sz="2800" b="1" i="1" dirty="0">
                <a:solidFill>
                  <a:srgbClr val="FF0000"/>
                </a:solidFill>
                <a:latin typeface="Arial Black" panose="020B0A04020102020204" pitchFamily="34" charset="0"/>
              </a:rPr>
              <a:t>;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65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n-US" sz="4400" dirty="0">
                <a:solidFill>
                  <a:srgbClr val="0070C0"/>
                </a:solidFill>
              </a:rPr>
              <a:t>Control statements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28789" y="1549400"/>
            <a:ext cx="12063211" cy="4658217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endParaRPr lang="en-US" sz="3200" dirty="0" smtClean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endParaRPr lang="en-US" sz="32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endParaRPr lang="en-US" sz="3200" dirty="0" smtClean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70C0"/>
                </a:solidFill>
              </a:rPr>
              <a:t>if</a:t>
            </a:r>
            <a:endParaRPr lang="en-US" sz="3200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3200" dirty="0">
                <a:solidFill>
                  <a:srgbClr val="0070C0"/>
                </a:solidFill>
              </a:rPr>
              <a:t>if-else</a:t>
            </a:r>
          </a:p>
          <a:p>
            <a:pPr>
              <a:lnSpc>
                <a:spcPts val="2500"/>
              </a:lnSpc>
            </a:pPr>
            <a:r>
              <a:rPr lang="en-US" sz="3200" dirty="0" err="1">
                <a:solidFill>
                  <a:srgbClr val="0070C0"/>
                </a:solidFill>
              </a:rPr>
              <a:t>elsif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895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761" y="365125"/>
            <a:ext cx="11190907" cy="69094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fontAlgn="base"/>
            <a:r>
              <a:rPr lang="en-US" sz="4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Case statement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21080" y="1549400"/>
            <a:ext cx="10825480" cy="4761248"/>
          </a:xfrm>
        </p:spPr>
        <p:txBody>
          <a:bodyPr>
            <a:noAutofit/>
          </a:bodyPr>
          <a:lstStyle/>
          <a:p>
            <a:pPr fontAlgn="base"/>
            <a:r>
              <a:rPr lang="en-US" sz="20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case </a:t>
            </a:r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variablename</a:t>
            </a:r>
            <a:endParaRPr lang="en-US" sz="20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value1 then</a:t>
            </a:r>
          </a:p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statement1</a:t>
            </a:r>
          </a:p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value2 then</a:t>
            </a:r>
          </a:p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statement2</a:t>
            </a:r>
          </a:p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....</a:t>
            </a:r>
          </a:p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</a:p>
          <a:p>
            <a:pPr fontAlgn="base"/>
            <a:r>
              <a:rPr lang="en-US" sz="2000" b="1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statementN</a:t>
            </a:r>
            <a:endParaRPr lang="en-US" sz="20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r>
              <a:rPr lang="en-US" sz="20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 case;</a:t>
            </a:r>
          </a:p>
          <a:p>
            <a:pPr fontAlgn="base"/>
            <a:endParaRPr lang="en-US" sz="20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5413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Case statement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38200" y="1549400"/>
            <a:ext cx="9104290" cy="4394200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case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when cond1 then</a:t>
            </a:r>
          </a:p>
          <a:p>
            <a:r>
              <a:rPr lang="en-US" sz="2400" dirty="0">
                <a:solidFill>
                  <a:srgbClr val="FF0000"/>
                </a:solidFill>
              </a:rPr>
              <a:t>statement1</a:t>
            </a:r>
          </a:p>
          <a:p>
            <a:r>
              <a:rPr lang="en-US" sz="2400" dirty="0">
                <a:solidFill>
                  <a:srgbClr val="FF0000"/>
                </a:solidFill>
              </a:rPr>
              <a:t>when cond2 then</a:t>
            </a:r>
          </a:p>
          <a:p>
            <a:r>
              <a:rPr lang="en-US" sz="2400" dirty="0">
                <a:solidFill>
                  <a:srgbClr val="FF0000"/>
                </a:solidFill>
              </a:rPr>
              <a:t>statement2</a:t>
            </a:r>
          </a:p>
          <a:p>
            <a:r>
              <a:rPr lang="en-US" sz="2400" dirty="0">
                <a:solidFill>
                  <a:srgbClr val="FF0000"/>
                </a:solidFill>
              </a:rPr>
              <a:t>...</a:t>
            </a:r>
          </a:p>
          <a:p>
            <a:r>
              <a:rPr lang="en-US" sz="2400" dirty="0">
                <a:solidFill>
                  <a:srgbClr val="FF0000"/>
                </a:solidFill>
              </a:rPr>
              <a:t>else</a:t>
            </a:r>
          </a:p>
          <a:p>
            <a:r>
              <a:rPr lang="en-US" sz="2400" dirty="0" err="1">
                <a:solidFill>
                  <a:srgbClr val="FF0000"/>
                </a:solidFill>
              </a:rPr>
              <a:t>statementN</a:t>
            </a: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end case;</a:t>
            </a:r>
          </a:p>
        </p:txBody>
      </p:sp>
    </p:spTree>
    <p:extLst>
      <p:ext uri="{BB962C8B-B14F-4D97-AF65-F5344CB8AC3E}">
        <p14:creationId xmlns:p14="http://schemas.microsoft.com/office/powerpoint/2010/main" val="186290147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366420" cy="6508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44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loops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838200" y="1210614"/>
            <a:ext cx="10803468" cy="4919730"/>
          </a:xfrm>
        </p:spPr>
        <p:txBody>
          <a:bodyPr>
            <a:noAutofit/>
          </a:bodyPr>
          <a:lstStyle/>
          <a:p>
            <a:pPr>
              <a:lnSpc>
                <a:spcPts val="2500"/>
              </a:lnSpc>
            </a:pPr>
            <a:endParaRPr lang="en-US" sz="2800" i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</a:t>
            </a:r>
          </a:p>
          <a:p>
            <a:pPr>
              <a:lnSpc>
                <a:spcPts val="2500"/>
              </a:lnSpc>
            </a:pPr>
            <a:endParaRPr lang="en-US" sz="2800" i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While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</a:t>
            </a:r>
          </a:p>
          <a:p>
            <a:pPr>
              <a:lnSpc>
                <a:spcPts val="2500"/>
              </a:lnSpc>
            </a:pPr>
            <a:endParaRPr lang="en-US" sz="2800" i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4015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2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Simple loop: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21080" y="1549400"/>
            <a:ext cx="10866120" cy="4394200"/>
          </a:xfrm>
        </p:spPr>
        <p:txBody>
          <a:bodyPr/>
          <a:lstStyle/>
          <a:p>
            <a:pPr>
              <a:lnSpc>
                <a:spcPts val="2500"/>
              </a:lnSpc>
            </a:pPr>
            <a:endParaRPr lang="en-US" sz="2800" i="1" dirty="0" smtClean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endParaRPr lang="en-US" sz="2800" i="1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endParaRPr lang="en-US" sz="2800" i="1" dirty="0" smtClean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i="1" dirty="0" smtClean="0">
                <a:solidFill>
                  <a:srgbClr val="0070C0"/>
                </a:solidFill>
              </a:rPr>
              <a:t>loop</a:t>
            </a:r>
            <a:endParaRPr lang="en-US" sz="2800" i="1" dirty="0">
              <a:solidFill>
                <a:srgbClr val="0070C0"/>
              </a:solidFill>
            </a:endParaRP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</a:rPr>
              <a:t>statements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</a:rPr>
              <a:t>exit when </a:t>
            </a:r>
            <a:r>
              <a:rPr lang="en-US" sz="2800" i="1" dirty="0" err="1">
                <a:solidFill>
                  <a:srgbClr val="0070C0"/>
                </a:solidFill>
              </a:rPr>
              <a:t>cond</a:t>
            </a:r>
            <a:r>
              <a:rPr lang="en-US" sz="2800" i="1" dirty="0">
                <a:solidFill>
                  <a:srgbClr val="0070C0"/>
                </a:solidFill>
              </a:rPr>
              <a:t>;</a:t>
            </a:r>
          </a:p>
          <a:p>
            <a:pPr>
              <a:lnSpc>
                <a:spcPts val="2500"/>
              </a:lnSpc>
            </a:pPr>
            <a:r>
              <a:rPr lang="en-US" sz="2800" i="1" dirty="0" err="1">
                <a:solidFill>
                  <a:srgbClr val="0070C0"/>
                </a:solidFill>
              </a:rPr>
              <a:t>inc|dec</a:t>
            </a:r>
            <a:r>
              <a:rPr lang="en-US" sz="2800" i="1" dirty="0">
                <a:solidFill>
                  <a:srgbClr val="0070C0"/>
                </a:solidFill>
              </a:rPr>
              <a:t>;</a:t>
            </a:r>
          </a:p>
          <a:p>
            <a:pPr>
              <a:lnSpc>
                <a:spcPts val="2500"/>
              </a:lnSpc>
            </a:pPr>
            <a:r>
              <a:rPr lang="en-US" sz="2800" i="1" dirty="0">
                <a:solidFill>
                  <a:srgbClr val="0070C0"/>
                </a:solidFill>
              </a:rPr>
              <a:t>end loop;</a:t>
            </a:r>
          </a:p>
        </p:txBody>
      </p:sp>
      <p:sp>
        <p:nvSpPr>
          <p:cNvPr id="11" name="Text Placeholder 9"/>
          <p:cNvSpPr txBox="1">
            <a:spLocks/>
          </p:cNvSpPr>
          <p:nvPr/>
        </p:nvSpPr>
        <p:spPr>
          <a:xfrm>
            <a:off x="6894616" y="1549400"/>
            <a:ext cx="4747052" cy="4394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CSM Book" pitchFamily="50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CSM Book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380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.pptx" id="{BD12C6EB-F608-41DB-A319-F82713CB43C1}" vid="{FF39422E-CC3E-4D1B-967E-6348BF9707DB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.pptx" id="{BD12C6EB-F608-41DB-A319-F82713CB43C1}" vid="{D2268FB9-5694-42F3-8EE9-00BC38ECA62F}"/>
    </a:ext>
  </a:extLst>
</a:theme>
</file>

<file path=ppt/theme/theme3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sunilSir</Template>
  <TotalTime>846</TotalTime>
  <Words>895</Words>
  <Application>Microsoft Office PowerPoint</Application>
  <PresentationFormat>Widescreen</PresentationFormat>
  <Paragraphs>223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45" baseType="lpstr">
      <vt:lpstr>Arial</vt:lpstr>
      <vt:lpstr>Arial Black</vt:lpstr>
      <vt:lpstr>Calibri</vt:lpstr>
      <vt:lpstr>Calibri Light</vt:lpstr>
      <vt:lpstr>Cambria</vt:lpstr>
      <vt:lpstr>Cascadia Mono SemiLight</vt:lpstr>
      <vt:lpstr>Constantia</vt:lpstr>
      <vt:lpstr>Courier New</vt:lpstr>
      <vt:lpstr>CSM Bold</vt:lpstr>
      <vt:lpstr>CSM Book</vt:lpstr>
      <vt:lpstr>Times New Roman</vt:lpstr>
      <vt:lpstr>Trebuchet MS</vt:lpstr>
      <vt:lpstr>Wingdings 3</vt:lpstr>
      <vt:lpstr>1_Custom Design</vt:lpstr>
      <vt:lpstr>Custom Design</vt:lpstr>
      <vt:lpstr>Facet</vt:lpstr>
      <vt:lpstr>PowerPoint Presentation</vt:lpstr>
      <vt:lpstr>PL/SQL VARIABLE  ATTRIBUTES</vt:lpstr>
      <vt:lpstr>Column level attributes</vt:lpstr>
      <vt:lpstr>Row Level Attributes:</vt:lpstr>
      <vt:lpstr>Control statements</vt:lpstr>
      <vt:lpstr>Case statement</vt:lpstr>
      <vt:lpstr>Case statement</vt:lpstr>
      <vt:lpstr>loops</vt:lpstr>
      <vt:lpstr>Simple loop:</vt:lpstr>
      <vt:lpstr>While loop:</vt:lpstr>
      <vt:lpstr>For loop</vt:lpstr>
      <vt:lpstr>Cursor </vt:lpstr>
      <vt:lpstr> Explicit Cursor</vt:lpstr>
      <vt:lpstr> Explicit Cursor Attributes</vt:lpstr>
      <vt:lpstr>Question:</vt:lpstr>
      <vt:lpstr>Cursor for loop</vt:lpstr>
      <vt:lpstr>Inline view</vt:lpstr>
      <vt:lpstr>correleated subquery</vt:lpstr>
      <vt:lpstr>EXISTS operator</vt:lpstr>
      <vt:lpstr>Question</vt:lpstr>
      <vt:lpstr>SEQUENCE</vt:lpstr>
      <vt:lpstr>Syn:</vt:lpstr>
      <vt:lpstr>PL/SQL</vt:lpstr>
      <vt:lpstr>Block Structure</vt:lpstr>
      <vt:lpstr>PowerPoint Presentation</vt:lpstr>
      <vt:lpstr> </vt:lpstr>
      <vt:lpstr> </vt:lpstr>
      <vt:lpstr>Print message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 RANJAN SAHOO</dc:creator>
  <cp:lastModifiedBy>Sunil Kumar Choudhury</cp:lastModifiedBy>
  <cp:revision>37</cp:revision>
  <dcterms:created xsi:type="dcterms:W3CDTF">2023-05-02T17:10:56Z</dcterms:created>
  <dcterms:modified xsi:type="dcterms:W3CDTF">2023-08-03T10:33:20Z</dcterms:modified>
</cp:coreProperties>
</file>

<file path=docProps/thumbnail.jpeg>
</file>